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1pPr>
    <a:lvl2pPr marL="1196915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2pPr>
    <a:lvl3pPr marL="2393829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3pPr>
    <a:lvl4pPr marL="3590743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4pPr>
    <a:lvl5pPr marL="4787658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5pPr>
    <a:lvl6pPr marL="5984572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6pPr>
    <a:lvl7pPr marL="7181487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7pPr>
    <a:lvl8pPr marL="8378402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8pPr>
    <a:lvl9pPr marL="9575315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6942"/>
  </p:normalViewPr>
  <p:slideViewPr>
    <p:cSldViewPr snapToGrid="0" snapToObjects="1" showGuides="1">
      <p:cViewPr>
        <p:scale>
          <a:sx n="27" d="100"/>
          <a:sy n="27" d="100"/>
        </p:scale>
        <p:origin x="955" y="355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64CCB6-B49A-7A4B-98E2-CD6198D7B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81644-A3AA-4945-B78C-B3DC2AF75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53DA-2C1E-684C-9656-6C649107758F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DEBD-11C8-7D49-913A-9FEC4E56BA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72E58-837F-EF41-BD95-BDBE5FC41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E6213-5E47-E240-818C-F70AD6FA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CDF8E-9D3A-3C47-BE8E-0E7C1E69E293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F4777-481A-BB4C-A6BE-9715F5A5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F4777-481A-BB4C-A6BE-9715F5A5E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58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68B208-05D6-1A41-980C-331CBBC79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32918400" cy="219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0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27682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oi.org/10.1111/cgf.128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F9A610-B743-A14A-A1EB-933C8C477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62575"/>
              </p:ext>
            </p:extLst>
          </p:nvPr>
        </p:nvGraphicFramePr>
        <p:xfrm>
          <a:off x="25452128" y="4605264"/>
          <a:ext cx="7098520" cy="6619988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09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935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Conclusion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36">
                <a:tc>
                  <a:txBody>
                    <a:bodyPr/>
                    <a:lstStyle/>
                    <a:p>
                      <a:pPr algn="just">
                        <a:spcAft>
                          <a:spcPts val="1800"/>
                        </a:spcAft>
                      </a:pPr>
                      <a:r>
                        <a:rPr lang="en-US" sz="2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 of now, no one has determined a definitive winner between pie charts and bar charts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effectiveness of charts depends on ratio, measurement, and perception aspects of the representation. In research, a chart should not be dismissed solely because it is deemed inadequate. 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Pie charts make it easier to assess proportions relative to the whole, but bar charts excel in comparing magnitudes and ranking activities. 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Performance fluctuates depending on whether the task entails value estimation, segment comparison, or identification of the major component. 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Generally, charts that delineate comparative parts (e.g., adjacent slices or bold outlines) enhance interpretability. </a:t>
                      </a: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9486CC-0EBB-0B47-AAD8-87C5E18B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45562"/>
              </p:ext>
            </p:extLst>
          </p:nvPr>
        </p:nvGraphicFramePr>
        <p:xfrm>
          <a:off x="25452128" y="11225252"/>
          <a:ext cx="7207864" cy="575613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20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371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Future Research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8582">
                <a:tc>
                  <a:txBody>
                    <a:bodyPr/>
                    <a:lstStyle/>
                    <a:p>
                      <a:pPr algn="just">
                        <a:spcAft>
                          <a:spcPts val="1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a:t>Numerous constraints are present in both early and contemporary investigations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a:t>Early research (1920s–1980s) lacked statistical rigor and used fragile measurement designs.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a:t> Modern studies (Spence 1991; Hill 2025) improved methodology but still face challenges, especially with participant diversity. 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Broader participant diversity is needed across age, education, and cultural backgrounds.</a:t>
                      </a:r>
                    </a:p>
                    <a:p>
                      <a:pPr marL="342900" indent="-342900" algn="just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charset="0"/>
                          <a:cs typeface="Times New Roman" panose="02020603050405020304" pitchFamily="18" charset="0"/>
                        </a:rPr>
                        <a:t>Future work should enhance sampling strategies and refine experimental approaches.</a:t>
                      </a: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4F9A71-ACFA-C542-A80D-43C94829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85327"/>
              </p:ext>
            </p:extLst>
          </p:nvPr>
        </p:nvGraphicFramePr>
        <p:xfrm>
          <a:off x="623821" y="4438850"/>
          <a:ext cx="9885467" cy="698906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88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2079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Experimental Description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819">
                <a:tc>
                  <a:txBody>
                    <a:bodyPr/>
                    <a:lstStyle/>
                    <a:p>
                      <a:pPr marL="0" indent="0" algn="just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This project synthesizes almost a century of experimental research comparing pie charts and bar charts for part-whole data display</a:t>
                      </a:r>
                    </a:p>
                    <a:p>
                      <a:pPr marL="342900" indent="-342900" algn="just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Early research (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Eells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1926;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Croxton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1927; Von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Huhn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1927) focused on proportion estimation. Participants estimated chart section percentages. Both studies found that pie charts were more accurate, especially with equal-sized or many components. Comparison-based activities (Von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Huhn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1927) tested magnitude comparison skills by comparing A and B. </a:t>
                      </a:r>
                    </a:p>
                    <a:p>
                      <a:pPr marL="342900" indent="-342900" algn="just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Recent research has expanded visual tasks (Spence 1991; Simkin 1987). They compared bar, pie, and table charts in timed and untimed activities like A against B+C and A+B vs C+D. The graphical perception framework by Cleveland and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MacGill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(1984–1986) examined how visual encodings like position, length, angle, and area affect judgment accuracy. </a:t>
                      </a:r>
                    </a:p>
                    <a:p>
                      <a:pPr marL="342900" indent="-342900" algn="just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New online studies by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Skau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&amp; </a:t>
                      </a:r>
                      <a:r>
                        <a:rPr lang="en-US" sz="2000" i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Kosara</a:t>
                      </a:r>
                      <a:r>
                        <a:rPr lang="en-US" sz="20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(2016) and Hill (2025) examined perceptual biases and distortions. They showed that exploding or elliptical pies reduce accuracy, while standard pie charts are still successful in part-whole estimate tasks. Hill also examined ranking and size estimation, proving that no chart form works well for all tasks. </a:t>
                      </a: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2720AD4-341E-EC4C-AD4B-33DC2D79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93099"/>
              </p:ext>
            </p:extLst>
          </p:nvPr>
        </p:nvGraphicFramePr>
        <p:xfrm>
          <a:off x="25644764" y="16869153"/>
          <a:ext cx="6972649" cy="3782568"/>
        </p:xfrm>
        <a:graphic>
          <a:graphicData uri="http://schemas.openxmlformats.org/drawingml/2006/table">
            <a:tbl>
              <a:tblPr firstRow="1" bandRow="1">
                <a:solidFill>
                  <a:srgbClr val="9D1625"/>
                </a:solidFill>
                <a:effectLst/>
                <a:tableStyleId>{5C22544A-7EE6-4342-B048-85BDC9FD1C3A}</a:tableStyleId>
              </a:tblPr>
              <a:tblGrid>
                <a:gridCol w="697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3341">
                <a:tc>
                  <a:txBody>
                    <a:bodyPr/>
                    <a:lstStyle/>
                    <a:p>
                      <a:pPr algn="l"/>
                      <a:r>
                        <a:rPr lang="en-US" sz="3600" b="1" spc="300" dirty="0">
                          <a:latin typeface="Arial" charset="0"/>
                          <a:ea typeface="Arial" charset="0"/>
                          <a:cs typeface="Arial" charset="0"/>
                        </a:rPr>
                        <a:t>Reference</a:t>
                      </a:r>
                    </a:p>
                  </a:txBody>
                  <a:tcPr marL="219456" marR="548640" marT="219456" marB="2194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18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980">
                <a:tc>
                  <a:txBody>
                    <a:bodyPr/>
                    <a:lstStyle/>
                    <a:p>
                      <a:pPr marL="342900" indent="-342900" algn="l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7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Croxton</a:t>
                      </a:r>
                      <a:r>
                        <a:rPr lang="en-US" sz="17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, F. E., &amp; Stryker, R. E. (1927). </a:t>
                      </a:r>
                      <a:r>
                        <a:rPr lang="en-US" sz="1700" b="0" i="1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Bar charts versus circle diagrams. Journal of the American Statistical Association, 22(160), 473–482. </a:t>
                      </a:r>
                      <a:r>
                        <a:rPr lang="en-US" sz="17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  <a:hlinkClick r:id="rId3"/>
                        </a:rPr>
                        <a:t>https://www.jstor.org/stable/2276829</a:t>
                      </a:r>
                      <a:endParaRPr lang="en-US" sz="17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Arial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7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Skau</a:t>
                      </a:r>
                      <a:r>
                        <a:rPr lang="en-US" sz="17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, D., &amp; </a:t>
                      </a:r>
                      <a:r>
                        <a:rPr lang="en-US" sz="17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Kosara</a:t>
                      </a:r>
                      <a:r>
                        <a:rPr lang="en-US" sz="17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, R. (2016). </a:t>
                      </a:r>
                      <a:r>
                        <a:rPr lang="en-US" sz="1700" b="0" i="1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</a:rPr>
                        <a:t>Arcs, angles, or areas: Individual data encodings in pie and donut charts. Computer Graphics Forum, 35(3), 121–130. </a:t>
                      </a:r>
                      <a:r>
                        <a:rPr lang="en-US" sz="17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Arial" charset="0"/>
                          <a:cs typeface="Times New Roman" panose="02020603050405020304" pitchFamily="18" charset="0"/>
                          <a:hlinkClick r:id="rId4"/>
                        </a:rPr>
                        <a:t>https://doi.org/10.1111/cgf.12888</a:t>
                      </a:r>
                      <a:endParaRPr lang="en-US" sz="17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Arial" charset="0"/>
                        <a:cs typeface="Times New Roman" panose="02020603050405020304" pitchFamily="18" charset="0"/>
                      </a:endParaRPr>
                    </a:p>
                  </a:txBody>
                  <a:tcPr marL="219456" marR="1188720" marT="219456" marB="2743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ADDAD32-565D-9045-8DB1-5C1E0729AE65}"/>
              </a:ext>
            </a:extLst>
          </p:cNvPr>
          <p:cNvSpPr txBox="1"/>
          <p:nvPr/>
        </p:nvSpPr>
        <p:spPr>
          <a:xfrm>
            <a:off x="8245006" y="718162"/>
            <a:ext cx="25881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b="1" spc="60" dirty="0">
                <a:solidFill>
                  <a:schemeClr val="bg1"/>
                </a:solidFill>
                <a:latin typeface="Arial"/>
                <a:cs typeface="Arial"/>
              </a:rPr>
              <a:t>100 Years of Pies vs Bars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73839-689F-544B-AF01-215451453DFE}"/>
              </a:ext>
            </a:extLst>
          </p:cNvPr>
          <p:cNvSpPr txBox="1"/>
          <p:nvPr/>
        </p:nvSpPr>
        <p:spPr>
          <a:xfrm>
            <a:off x="8324720" y="1762278"/>
            <a:ext cx="2588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Maksuda Toma and Susan </a:t>
            </a:r>
            <a:r>
              <a:rPr lang="en-US" sz="5000" i="1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Vanderplas</a:t>
            </a:r>
            <a:endParaRPr lang="en-US" sz="5000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04EEE-8A99-404E-A855-0C691B2DA487}"/>
              </a:ext>
            </a:extLst>
          </p:cNvPr>
          <p:cNvSpPr txBox="1"/>
          <p:nvPr/>
        </p:nvSpPr>
        <p:spPr>
          <a:xfrm>
            <a:off x="8404432" y="2753798"/>
            <a:ext cx="258816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Statistics Department, University of  Nebraska Lincoln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1EA910B-DF6A-0045-AC36-CE1BB6DBC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34138"/>
              </p:ext>
            </p:extLst>
          </p:nvPr>
        </p:nvGraphicFramePr>
        <p:xfrm>
          <a:off x="627156" y="12009591"/>
          <a:ext cx="9885467" cy="58674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88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991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Result</a:t>
                      </a:r>
                    </a:p>
                  </a:txBody>
                  <a:tcPr marL="365760" marR="365760" marT="228600" marB="22860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720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effectiveness of pie, bar charts depends heavily on the task type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vs B (Direct Comparison)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Bar charts perform best in accuracy, speed, and user preference for comparing two values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(A + B) (Part-to-Whole Estimation)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Pie charts lead to more accurate judgments in part-to-whole tasks, especially with simple, adjacent segments. However, their advantage may decline when comparing non-adjacent slices in 3–4 component pies.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vs (B + C), A+B vs C+D (Grouped Comparison)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Results are mixed. Bar charts are slightly better for A vs B+C, while pie charts outperform for grouped comparisons like A+B vs C+D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Ranking Tasks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Bar charts enable faster and more accurate ranking of multiple parts due to clear alignment 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Magnitude Estimation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Pie charts tend to support better intuitive magnitude judgments, although slight estimation errors are more common</a:t>
                      </a:r>
                      <a:endParaRPr lang="en-US" sz="2000" dirty="0"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65760" marR="365760" marT="365760" marB="0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71">
                <a:tc>
                  <a:txBody>
                    <a:bodyPr/>
                    <a:lstStyle/>
                    <a:p>
                      <a:pPr marL="347472" indent="-347472">
                        <a:spcAft>
                          <a:spcPts val="1800"/>
                        </a:spcAft>
                        <a:buFont typeface="Arial" charset="0"/>
                        <a:buChar char="•"/>
                      </a:pP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65760" marR="365760" marT="228600" marB="0"/>
                </a:tc>
                <a:extLst>
                  <a:ext uri="{0D108BD9-81ED-4DB2-BD59-A6C34878D82A}">
                    <a16:rowId xmlns:a16="http://schemas.microsoft.com/office/drawing/2014/main" val="3160313271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CF35F086-F85A-4A62-8FAF-3BDDAD6A0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322" y="5119369"/>
            <a:ext cx="13910703" cy="15248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15B41E-3971-4914-9357-779B2C72597E}"/>
              </a:ext>
            </a:extLst>
          </p:cNvPr>
          <p:cNvSpPr txBox="1"/>
          <p:nvPr/>
        </p:nvSpPr>
        <p:spPr>
          <a:xfrm>
            <a:off x="10897322" y="4473040"/>
            <a:ext cx="13910703" cy="646329"/>
          </a:xfrm>
          <a:prstGeom prst="rect">
            <a:avLst/>
          </a:prstGeom>
          <a:solidFill>
            <a:srgbClr val="CB2433"/>
          </a:solidFill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/>
            </a:pP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Summary of Experimental Studies on Chart Perception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CD581-ECDB-478E-9079-798C04947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661" y="18253857"/>
            <a:ext cx="5950222" cy="17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4349</TotalTime>
  <Words>693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Maksuda Aktar Toma</cp:lastModifiedBy>
  <cp:revision>92</cp:revision>
  <cp:lastPrinted>2019-03-06T16:19:43Z</cp:lastPrinted>
  <dcterms:created xsi:type="dcterms:W3CDTF">2019-03-05T16:02:29Z</dcterms:created>
  <dcterms:modified xsi:type="dcterms:W3CDTF">2025-04-22T15:51:26Z</dcterms:modified>
</cp:coreProperties>
</file>